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417106"/>
          </a:xfrm>
        </p:spPr>
        <p:txBody>
          <a:bodyPr>
            <a:normAutofit fontScale="90000"/>
          </a:bodyPr>
          <a:lstStyle/>
          <a:p>
            <a:pPr marL="82296" indent="0"/>
            <a: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Меры </a:t>
            </a:r>
            <a:r>
              <a:rPr lang="ru-RU" b="1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дисциплинарной ответственности за невыполнение требований законодательства о противодействии </a:t>
            </a:r>
            <a: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коррупции</a:t>
            </a:r>
            <a:br>
              <a:rPr lang="ru-RU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(для </a:t>
            </a:r>
            <a:r>
              <a:rPr lang="ru-RU" sz="31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руководителей муниципальных учреждений </a:t>
            </a:r>
            <a:r>
              <a:rPr lang="ru-RU" sz="3100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городского округа Ревда) </a:t>
            </a:r>
            <a:r>
              <a:rPr lang="ru-RU" sz="3100" b="1" dirty="0" smtClean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31224" cy="108012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Увольнение: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непринятия работником мер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предотвращению или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урегулированию конфликта интересов, стороной которого он является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представления неполных или недостоверных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сведений о своих доходах, расходах, об имуществе и обязательствах имущественного характера либо непредставления или представления заведомо неполных или недостоверных сведений о доходах, расходах, об имуществе и обязательствах имущественного характера своих супруга (супруги) и несовершеннолетних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296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открытия (наличия) счетов (вкладов), хранения наличных денежных средств и ценностей в иностранных банках, расположенных за пределами территории Российской Федерации, владения и (или) пользования иностранными финансовыми инструментами работником, его супругом (супругой) и несовершеннолетними детьми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определенных случаях).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6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858120" cy="122413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 Обнаружение дисциплинарного проступка и его расследование.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4536504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b="1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Документальная фиксация проступка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(действие или бездействие</a:t>
            </a:r>
            <a:r>
              <a:rPr lang="ru-RU" sz="2400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), который является нарушением трудовых обязанностей или дисциплины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и за который планируется применить взыскание. </a:t>
            </a:r>
            <a:endParaRPr lang="ru-RU" sz="2400" dirty="0" smtClean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u="sng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практике </a:t>
            </a:r>
            <a:r>
              <a:rPr lang="ru-RU" sz="2400" u="sng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обычно </a:t>
            </a:r>
            <a:r>
              <a:rPr lang="ru-RU" sz="24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оформляется следующими документами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- </a:t>
            </a:r>
            <a:r>
              <a:rPr lang="ru-RU" sz="24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докладной запиской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(например, при невыполнении работником поставленной задачи или при использовании ресурсов работодателя (Интернета, копировального аппарата и т.п.) в личных целях);</a:t>
            </a:r>
          </a:p>
          <a:p>
            <a:r>
              <a:rPr lang="ru-RU" sz="24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- актом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(например, при отсутствии на рабочем месте или при отказе от прохождения медицинского обследования);</a:t>
            </a:r>
          </a:p>
          <a:p>
            <a:r>
              <a:rPr lang="ru-RU" sz="24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- решением комиссии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(по результатам расследования факта нанесения ущерба работодателю или факта разглашения конфиденциальной информации).</a:t>
            </a:r>
          </a:p>
          <a:p>
            <a:pPr marL="82296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5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6208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СРОКИ ИСЧИСЛЕНИЯ дисциплинарного взыскания (за исключением «антикоррупционных» взысканий)</a:t>
            </a:r>
            <a:endParaRPr lang="ru-RU" sz="2800" b="1" dirty="0">
              <a:solidFill>
                <a:srgbClr val="00206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123656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36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1. </a:t>
            </a:r>
            <a:r>
              <a:rPr lang="ru-RU" sz="3600" u="sng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Дисциплинарное </a:t>
            </a:r>
            <a:r>
              <a:rPr lang="ru-RU" sz="3600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взыскание </a:t>
            </a:r>
            <a:r>
              <a:rPr lang="ru-RU" sz="36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применяется непосредственно после обнаружения дисциплинарного проступка, </a:t>
            </a:r>
            <a:r>
              <a:rPr lang="ru-RU" sz="3600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но не позднее одного месяца со дня его </a:t>
            </a:r>
            <a:r>
              <a:rPr lang="ru-RU" sz="3600" b="1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обнаружения.</a:t>
            </a:r>
            <a:endParaRPr lang="ru-RU" sz="3600" b="1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3600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36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2. Дисциплинарное </a:t>
            </a:r>
            <a:r>
              <a:rPr lang="ru-RU" sz="36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взыскание не может быть применено </a:t>
            </a:r>
            <a:r>
              <a:rPr lang="ru-RU" sz="3600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позднее шести месяцев со дня совершения дисциплинарного </a:t>
            </a:r>
            <a:r>
              <a:rPr lang="ru-RU" sz="3600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проступка.</a:t>
            </a:r>
          </a:p>
          <a:p>
            <a:pPr marL="82296" indent="0">
              <a:buNone/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4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62088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СРОКИ ИСЧИСЛЕНИЯ </a:t>
            </a:r>
            <a:br>
              <a:rPr lang="ru-RU" sz="2800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«антикоррупционных» взысканий</a:t>
            </a:r>
            <a:endParaRPr lang="ru-RU" sz="2800" b="1" dirty="0">
              <a:solidFill>
                <a:srgbClr val="C0000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123656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36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1. Дисциплинарного </a:t>
            </a:r>
            <a:r>
              <a:rPr lang="ru-RU" sz="36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взыскания за несоблюдение ограничений и запретов, неисполнение обязанностей, установленных </a:t>
            </a:r>
            <a:r>
              <a:rPr lang="ru-RU" sz="36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законодательством РФ о противодействии коррупции</a:t>
            </a:r>
            <a:r>
              <a:rPr lang="ru-RU" sz="3600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применяется непосредственно после обнаружения дисциплинарного проступка, </a:t>
            </a:r>
            <a:r>
              <a:rPr lang="ru-RU" sz="3600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но не позднее одного месяца со </a:t>
            </a:r>
            <a:r>
              <a:rPr lang="ru-RU" sz="3600" b="1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дня его </a:t>
            </a:r>
            <a:r>
              <a:rPr lang="ru-RU" sz="3600" b="1" u="sng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обнаружения</a:t>
            </a:r>
          </a:p>
          <a:p>
            <a:pPr marL="82296" indent="0" algn="just">
              <a:buNone/>
            </a:pPr>
            <a:endParaRPr lang="ru-RU" sz="3600" b="1" u="sng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36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2. Дисциплинарное </a:t>
            </a:r>
            <a:r>
              <a:rPr lang="ru-RU" sz="36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взыскание не может быть применено </a:t>
            </a:r>
            <a:r>
              <a:rPr lang="ru-RU" sz="3600" b="1" dirty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позднее </a:t>
            </a:r>
            <a:r>
              <a:rPr lang="ru-RU" sz="3600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трех </a:t>
            </a:r>
            <a:r>
              <a:rPr lang="ru-RU" sz="3600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лет </a:t>
            </a:r>
            <a:r>
              <a:rPr lang="ru-RU" sz="3600" b="1" u="sng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со </a:t>
            </a:r>
            <a:r>
              <a:rPr lang="ru-RU" sz="3600" b="1" u="sng" dirty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дня совершения </a:t>
            </a:r>
            <a:r>
              <a:rPr lang="ru-RU" sz="3600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дисциплинарного </a:t>
            </a:r>
            <a:r>
              <a:rPr lang="ru-RU" sz="3600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проступка.</a:t>
            </a:r>
          </a:p>
          <a:p>
            <a:pPr marL="82296" indent="0">
              <a:buNone/>
            </a:pPr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Что </a:t>
            </a:r>
            <a: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такое </a:t>
            </a:r>
            <a:b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конфликт </a:t>
            </a:r>
            <a:r>
              <a:rPr lang="ru-RU" b="1" dirty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интересов ?</a:t>
            </a:r>
            <a:endParaRPr lang="ru-RU" dirty="0"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ru-RU" b="1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Конфликт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интересов </a:t>
            </a:r>
            <a:r>
              <a:rPr lang="ru-RU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- ситуация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при которой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личная заинтересованность 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влияет или может повлиять на надлежащее, объективное и беспристрастное исполнение 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им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должностных (служебных) обязанностей 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(осуществление полномочий).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79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8720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Что нужно знать о </a:t>
            </a:r>
            <a:b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конфликте интересов ?</a:t>
            </a:r>
            <a:endParaRPr lang="ru-RU" b="1" dirty="0">
              <a:solidFill>
                <a:srgbClr val="C0000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Franklin Gothic Medium" panose="020B0603020102020204" pitchFamily="34" charset="0"/>
              </a:rPr>
              <a:t>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Уведомить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 о возникшем конфликте интересов или о возможности его возникновения,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как только ему станет об этом известно</a:t>
            </a:r>
          </a:p>
          <a:p>
            <a:pPr marL="82296" indent="0">
              <a:buNone/>
            </a:pPr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Работодатель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если ему стало известно о возникновении у работника личной заинтересованности, которая приводит или может привести к конфликту интересов,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обязан принять меры по предотвращению или урегулированию конфликта интересов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Предотвращение или урегулирование конфликта интересов может состоять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 изменении должностного или служебного положения работника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вплоть до его отстранения от исполнения должностных (служебных) обязанностей и (или)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 отказе его от выгоды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явившейся причиной возникновения конфликта интересов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4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786112" cy="5904656"/>
          </a:xfrm>
        </p:spPr>
        <p:txBody>
          <a:bodyPr>
            <a:normAutofit fontScale="92500"/>
          </a:bodyPr>
          <a:lstStyle/>
          <a:p>
            <a:pPr marL="82296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Прекращение дисциплинарного дела в связи с окончанием срока действия дисциплинарного взыскания или досрочным его снятием.</a:t>
            </a:r>
            <a:endParaRPr lang="ru-RU" dirty="0">
              <a:solidFill>
                <a:srgbClr val="00206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 течение года со дня применения дисциплинарного взыскания работник не будет подвергнут новому дисциплинарному взысканию, то он считается не имеющим дисциплинарного взыскания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Работодатель </a:t>
            </a:r>
            <a:r>
              <a:rPr lang="ru-RU" sz="2400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до истечения года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со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дня применения дисциплинарного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взыскания </a:t>
            </a:r>
            <a:r>
              <a:rPr lang="ru-RU" sz="2400" b="1" u="sng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имеет право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снять его с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работника по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собственной инициативе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просьбе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самого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работника, ходатайству его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непосредственного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руководителя или 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представительного </a:t>
            </a:r>
            <a:r>
              <a:rPr lang="ru-RU" sz="2400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органа работников</a:t>
            </a:r>
            <a:r>
              <a:rPr lang="ru-RU" sz="2400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8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9"/>
            <a:ext cx="8219256" cy="2304255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Дисциплинарная ответственность 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– вид юридической ответственности </a:t>
            </a:r>
            <a:endParaRPr lang="ru-RU" dirty="0" smtClean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 – обеспечение дисциплины в рамках  служебного подчинения </a:t>
            </a:r>
          </a:p>
        </p:txBody>
      </p:sp>
      <p:pic>
        <p:nvPicPr>
          <p:cNvPr id="1026" name="Picture 2" descr="https://classomsk.com/wp-content/uploads/2017/04/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687866" cy="391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5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55000" lnSpcReduction="20000"/>
          </a:bodyPr>
          <a:lstStyle/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ЮРИДИЧЕСКАЯ ОТВЕТСТВЕННОСТЬ: ПОНЯТИЕ И </a:t>
            </a:r>
            <a:r>
              <a:rPr lang="ru-RU" b="1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ВИДЫ</a:t>
            </a:r>
          </a:p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00206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Ответственность </a:t>
            </a:r>
            <a:r>
              <a:rPr lang="ru-RU" b="1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- </a:t>
            </a:r>
            <a:r>
              <a:rPr lang="ru-RU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обязанность отвечать за последствия предпринимаемых действий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; возможность понести </a:t>
            </a:r>
            <a:r>
              <a:rPr lang="ru-RU" u="sng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наказание за плохие результаты какой-либо деятельност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и (Большой толковый словарь русского языка под ред. С. А. Кузнецов., СПб.: </a:t>
            </a:r>
            <a:r>
              <a:rPr lang="ru-RU" dirty="0" err="1">
                <a:latin typeface="Franklin Gothic Medium" panose="020B0603020102020204" pitchFamily="34" charset="0"/>
                <a:cs typeface="Times New Roman" panose="02020603050405020304" pitchFamily="18" charset="0"/>
              </a:rPr>
              <a:t>Норинт</a:t>
            </a:r>
            <a:r>
              <a:rPr lang="ru-RU" dirty="0">
                <a:latin typeface="Franklin Gothic Medium" panose="020B0603020102020204" pitchFamily="34" charset="0"/>
                <a:cs typeface="Times New Roman" panose="02020603050405020304" pitchFamily="18" charset="0"/>
              </a:rPr>
              <a:t>, 1998.).</a:t>
            </a:r>
          </a:p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F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Особенности: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B0F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1. опирается на государственное принуждение (это конкретная форма реализации санкций правовых норм);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B0F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2. наступает за совершение правонарушения и связана с общественным осуждением;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B0F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3. выражается в определенных отрицательных последствиях для правонарушителя (лишения личного, организационного либо имущественного характера);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B0F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4. воплощается в процессуальной форме.</a:t>
            </a:r>
          </a:p>
          <a:p>
            <a:pPr marL="0" lvl="0"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Цель юридической ответственности - охрана правопорядка, восстановление во всех возможных случаях нарушенных прав, пресечение и предупреждение правонарушений, исправление лиц, нарушивших нормы права.</a:t>
            </a:r>
          </a:p>
        </p:txBody>
      </p:sp>
    </p:spTree>
    <p:extLst>
      <p:ext uri="{BB962C8B-B14F-4D97-AF65-F5344CB8AC3E}">
        <p14:creationId xmlns:p14="http://schemas.microsoft.com/office/powerpoint/2010/main" val="43201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9"/>
            <a:ext cx="8219256" cy="2304255"/>
          </a:xfrm>
        </p:spPr>
        <p:txBody>
          <a:bodyPr/>
          <a:lstStyle/>
          <a:p>
            <a:endParaRPr lang="ru-RU" dirty="0"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ds04.infourok.ru/uploads/ex/02c9/0015fbc8-d439966c/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47" y="450982"/>
            <a:ext cx="8352928" cy="545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3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183880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Franklin Gothic Medium Cond" panose="020B0606030402020204" pitchFamily="34" charset="0"/>
              </a:rPr>
              <a:t/>
            </a:r>
            <a:br>
              <a:rPr lang="ru-RU" dirty="0" smtClean="0">
                <a:latin typeface="Franklin Gothic Medium Cond" panose="020B0606030402020204" pitchFamily="34" charset="0"/>
              </a:rPr>
            </a:br>
            <a:r>
              <a:rPr lang="ru-RU" dirty="0" smtClean="0">
                <a:latin typeface="Franklin Gothic Medium Cond" panose="020B0606030402020204" pitchFamily="34" charset="0"/>
              </a:rPr>
              <a:t/>
            </a:r>
            <a:br>
              <a:rPr lang="ru-RU" dirty="0" smtClean="0">
                <a:latin typeface="Franklin Gothic Medium Cond" panose="020B06060304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8183880" cy="4187952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1) нарушение порядка финансирования избирательной кампании кандидата, избирательного объединения, избирательного блока, деятельности инициативной группы по проведению референдума, иной группы участников референдума;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2) подкуп участников и организаторов профессиональных спортивных соревнований и зрелищных коммерческих конкурсов;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3) получение взятки;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4) дача взятки;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5) коммерческий подкуп;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6) посредничество во взяточничестве;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7) злоупотребление полномочиями;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8) незаконное предпринимательство;</a:t>
            </a:r>
          </a:p>
          <a:p>
            <a:pPr marL="82296" indent="0" algn="just">
              <a:buNone/>
            </a:pPr>
            <a:r>
              <a:rPr lang="ru-RU" i="1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9) контрабанда (совершенная должностным лицом с использованием своего служебного положения).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820891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latin typeface="Franklin Gothic Medium Cond" panose="020B0606030402020204" pitchFamily="34" charset="0"/>
              </a:rPr>
              <a:t>К коррупционным преступлениям без каких-либо условий должны быть отнесены: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4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183880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Franklin Gothic Medium Cond" panose="020B0606030402020204" pitchFamily="34" charset="0"/>
              </a:rPr>
              <a:t/>
            </a:r>
            <a:br>
              <a:rPr lang="ru-RU" dirty="0" smtClean="0">
                <a:latin typeface="Franklin Gothic Medium Cond" panose="020B0606030402020204" pitchFamily="34" charset="0"/>
              </a:rPr>
            </a:br>
            <a:r>
              <a:rPr lang="ru-RU" dirty="0" smtClean="0">
                <a:latin typeface="Franklin Gothic Medium Cond" panose="020B0606030402020204" pitchFamily="34" charset="0"/>
              </a:rPr>
              <a:t/>
            </a:r>
            <a:br>
              <a:rPr lang="ru-RU" dirty="0" smtClean="0">
                <a:latin typeface="Franklin Gothic Medium Cond" panose="020B06060304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8183880" cy="418795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1) легализация доходов, полученных противозаконным путем;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2) создание организованной группы или преступного сообщества либо участие в преступном сообществе;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3) вмешательство в разрешение судебных дел и в производство предварительного расследования;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4) регистрация незаконных сделок с землей;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5) превышение служебных полномочий;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6)  злоупотребление правомочиями аудиторами, третейскими судьями, нотариусом или адвокатом;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7) нецелевое расходование бюджетных средств;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8) служебный подлог;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9) мошенничество;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10) присвоение или растрата;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11) воспрепятствование законной предпринимательской или иной деятельности;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2060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12) принуждение к совершению сделки или к отказу от ее совершения.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К</a:t>
            </a:r>
            <a:r>
              <a:rPr lang="ru-RU" dirty="0">
                <a:latin typeface="Franklin Gothic Medium" panose="020B0603020102020204" pitchFamily="34" charset="0"/>
              </a:rPr>
              <a:t> </a:t>
            </a:r>
            <a:r>
              <a:rPr lang="ru-RU" b="1" dirty="0">
                <a:latin typeface="Franklin Gothic Medium" panose="020B0603020102020204" pitchFamily="34" charset="0"/>
              </a:rPr>
              <a:t>коррупционным преступлениям </a:t>
            </a:r>
            <a:r>
              <a:rPr lang="ru-RU" b="1" u="sng" dirty="0">
                <a:latin typeface="Franklin Gothic Medium" panose="020B0603020102020204" pitchFamily="34" charset="0"/>
              </a:rPr>
              <a:t>при наличии определенных условий</a:t>
            </a:r>
            <a:r>
              <a:rPr lang="ru-RU" u="sng" dirty="0">
                <a:latin typeface="Franklin Gothic Medium" panose="020B0603020102020204" pitchFamily="34" charset="0"/>
              </a:rPr>
              <a:t> </a:t>
            </a:r>
            <a:endParaRPr lang="ru-RU" u="sng" dirty="0" smtClean="0">
              <a:latin typeface="Franklin Gothic Medium" panose="020B0603020102020204" pitchFamily="34" charset="0"/>
            </a:endParaRPr>
          </a:p>
          <a:p>
            <a:r>
              <a:rPr lang="ru-RU" dirty="0" smtClean="0">
                <a:latin typeface="Franklin Gothic Medium" panose="020B0603020102020204" pitchFamily="34" charset="0"/>
              </a:rPr>
              <a:t>могут </a:t>
            </a:r>
            <a:r>
              <a:rPr lang="ru-RU" dirty="0">
                <a:latin typeface="Franklin Gothic Medium" panose="020B0603020102020204" pitchFamily="34" charset="0"/>
              </a:rPr>
              <a:t>быть отнесены: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3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82296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Любой дисциплинарный проступок состоит из четырех элементов:</a:t>
            </a:r>
          </a:p>
          <a:p>
            <a:pPr marL="82296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(лицо, совершившее проступок);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(что было нарушено);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сторона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(противоправность поведения);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субъективная сторона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(вина).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1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42617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ДИСЦИПЛИНАРНЫХ ВЗЫСКАНИЙ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lva001\Desktop\УЧЕБА_СГУ\УЧЕБА в АКАДЕМИИ\marketing-depart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1305"/>
            <a:ext cx="2304256" cy="17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va001\Desktop\УЧЕБА_СГУ\УЧЕБА в АКАДЕМИИ\666334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16984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27784" y="2926453"/>
            <a:ext cx="37444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Выговор </a:t>
            </a:r>
          </a:p>
          <a:p>
            <a:pPr algn="ctr"/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33750" y="4725144"/>
            <a:ext cx="5355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3. увольнение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924" y="1405558"/>
            <a:ext cx="3773487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54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64807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Увольнение: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051648"/>
          </a:xfrm>
        </p:spPr>
        <p:txBody>
          <a:bodyPr/>
          <a:lstStyle/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неоднократного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работником без уважительных причин трудовых обязанностей,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он имеет дисциплинарное взыскание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однократного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грубого нарушения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трудовых обязанностей;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необоснованного решения руководителем организации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(филиала, представительства),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заместителями и главным бухгалтером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повлекшего за собой нарушение сохранности имущества, неправомерное его использование или иной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 имуществу организации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однократного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грубого нарушения руководителем организации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(филиала, представительства), его заместителями своих трудовых обязанностей;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одного года грубое нарушение устава организации, осуществляющей образовательную деятельность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совершения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виновных действий работником, непосредственно обслуживающим денежные или товарные ценности, если эти действия дают основание для утраты доверия к нему со стороны работодателя;</a:t>
            </a:r>
          </a:p>
          <a:p>
            <a:pPr marL="82296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совершения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работником, выполняющим воспитательные функции, аморального проступка, несовместимого с продолжением данной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6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</TotalTime>
  <Words>1055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           Меры дисциплинарной ответственности за невыполнение требований законодательства о противодействии коррупции (для руководителей муниципальных учреждений городского округа Ревда)   </vt:lpstr>
      <vt:lpstr>Презентация PowerPoint</vt:lpstr>
      <vt:lpstr>Презентация PowerPoint</vt:lpstr>
      <vt:lpstr>Презентация PowerPoint</vt:lpstr>
      <vt:lpstr>  </vt:lpstr>
      <vt:lpstr>  </vt:lpstr>
      <vt:lpstr>Презентация PowerPoint</vt:lpstr>
      <vt:lpstr>  ВИДЫ ДИСЦИПЛИНАРНЫХ ВЗЫСКАНИЙ</vt:lpstr>
      <vt:lpstr>Увольнение:</vt:lpstr>
      <vt:lpstr>Увольнение:</vt:lpstr>
      <vt:lpstr> Обнаружение дисциплинарного проступка и его расследование. </vt:lpstr>
      <vt:lpstr>СРОКИ ИСЧИСЛЕНИЯ дисциплинарного взыскания (за исключением «антикоррупционных» взысканий)</vt:lpstr>
      <vt:lpstr>СРОКИ ИСЧИСЛЕНИЯ  «антикоррупционных» взысканий</vt:lpstr>
      <vt:lpstr>Что такое  конфликт интересов ?</vt:lpstr>
      <vt:lpstr>Что нужно знать о  конфликте интересов 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Меры дисциплинарной ответственности за невыполнение требований законодательства о противодействии коррупции (для муниципальных служащих и руководителей муниципальных учреждений городского округа Ревда)   </dc:title>
  <dc:creator>Мой</dc:creator>
  <cp:lastModifiedBy>Мой</cp:lastModifiedBy>
  <cp:revision>6</cp:revision>
  <dcterms:created xsi:type="dcterms:W3CDTF">2020-06-15T11:03:08Z</dcterms:created>
  <dcterms:modified xsi:type="dcterms:W3CDTF">2020-09-04T03:32:00Z</dcterms:modified>
</cp:coreProperties>
</file>