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86" r:id="rId16"/>
    <p:sldId id="291" r:id="rId17"/>
    <p:sldId id="287" r:id="rId18"/>
    <p:sldId id="292" r:id="rId19"/>
    <p:sldId id="288" r:id="rId20"/>
    <p:sldId id="289" r:id="rId21"/>
    <p:sldId id="290" r:id="rId22"/>
    <p:sldId id="293" r:id="rId23"/>
    <p:sldId id="294" r:id="rId24"/>
    <p:sldId id="295" r:id="rId25"/>
    <p:sldId id="296" r:id="rId26"/>
    <p:sldId id="269" r:id="rId27"/>
    <p:sldId id="270" r:id="rId28"/>
    <p:sldId id="271" r:id="rId29"/>
    <p:sldId id="272" r:id="rId30"/>
    <p:sldId id="274" r:id="rId31"/>
    <p:sldId id="275" r:id="rId32"/>
    <p:sldId id="277" r:id="rId33"/>
    <p:sldId id="278" r:id="rId34"/>
    <p:sldId id="279" r:id="rId35"/>
    <p:sldId id="280" r:id="rId36"/>
    <p:sldId id="298" r:id="rId37"/>
    <p:sldId id="297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28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2913"/>
    <a:srgbClr val="F63A26"/>
    <a:srgbClr val="F74937"/>
    <a:srgbClr val="FE8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3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62215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«Волонтерство – Добровольчество»</a:t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7" name="Picture 3" descr="http://harborspb.ru/wordpress/wordpress/wp-content/uploads/2015/11/%D0%B2%D0%BE%D0%BB%D0%BE%D0%BD%D1%82%D0%B5%D1%80%D1%8B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76872"/>
            <a:ext cx="5760640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04664"/>
            <a:ext cx="4989240" cy="645333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В 1995 году Государственная дума приняла закон о волонтерской деятельности, который назывался «Об общественных объединениях».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В том же году был принят закон «О благотворительной деятельности и благотворительных организациях», который также регулировал деятельность волонтеров.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user\Desktop\Картинки и фото\вол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3744416" cy="3240360"/>
          </a:xfrm>
          <a:prstGeom prst="rect">
            <a:avLst/>
          </a:prstGeom>
          <a:noFill/>
        </p:spPr>
      </p:pic>
      <p:pic>
        <p:nvPicPr>
          <p:cNvPr id="1029" name="Picture 5" descr="https://im0-tub-ru.yandex.net/i?id=e29ab4e0f08880122bb0c338a7577cf7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168352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сегодня</a:t>
            </a:r>
          </a:p>
        </p:txBody>
      </p:sp>
      <p:sp>
        <p:nvSpPr>
          <p:cNvPr id="2050" name="AutoShape 2" descr="http://site1.dev.urfu.ru/fileadmin/user_upload/common_files/photo_units/volural/Volontjory_Universiady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://site1.dev.urfu.ru/fileadmin/user_upload/common_files/photo_units/volural/Volontjory_Universiad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173416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Проблемы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волонтерства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в России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626" name="Picture 2" descr="http://forins.ua/sites/default/files/imagecache/openNews/images/str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35292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Направления волонтерской деятельности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38" name="Picture 2" descr="http://cs4.pikabu.ru/post_img/2016/06/01/10/14648032751950297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маслоу-пирамида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52388"/>
            <a:ext cx="5616624" cy="6627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3672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dirty="0">
                <a:solidFill>
                  <a:srgbClr val="FF0000"/>
                </a:solidFill>
              </a:rPr>
              <a:t>ПИРАМИДА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128" y="332656"/>
            <a:ext cx="282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МАСЛОУ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03648" y="188640"/>
            <a:ext cx="65789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Потребность в пище, воде, отдыхе и сне, одежде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волонтеры - проект\healty-habbits-for-longer-life-700x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886145" cy="516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19256" cy="922113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ru-RU" dirty="0"/>
            </a:br>
            <a:endParaRPr lang="ru-RU" dirty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611560" y="2132856"/>
            <a:ext cx="8229600" cy="2692896"/>
          </a:xfrm>
        </p:spPr>
        <p:txBody>
          <a:bodyPr/>
          <a:lstStyle/>
          <a:p>
            <a:pPr algn="ctr" eaLnBrk="1" hangingPunct="1"/>
            <a:endParaRPr lang="ru-RU" dirty="0"/>
          </a:p>
          <a:p>
            <a:pPr algn="ctr" eaLnBrk="1" hangingPunct="1"/>
            <a:r>
              <a:rPr lang="ru-RU" sz="3600" dirty="0">
                <a:solidFill>
                  <a:srgbClr val="00B0F0"/>
                </a:solidFill>
              </a:rPr>
              <a:t>приготовление и раздача пищи;</a:t>
            </a:r>
          </a:p>
          <a:p>
            <a:pPr algn="ctr" eaLnBrk="1" hangingPunct="1"/>
            <a:r>
              <a:rPr lang="ru-RU" sz="3600" dirty="0">
                <a:solidFill>
                  <a:srgbClr val="00B0F0"/>
                </a:solidFill>
              </a:rPr>
              <a:t>раздача одежды; </a:t>
            </a:r>
          </a:p>
          <a:p>
            <a:pPr algn="ctr" eaLnBrk="1" hangingPunct="1"/>
            <a:r>
              <a:rPr lang="ru-RU" sz="3600" dirty="0">
                <a:solidFill>
                  <a:srgbClr val="00B0F0"/>
                </a:solidFill>
              </a:rPr>
              <a:t>помощь в поисках ночлега;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32656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u="sng" dirty="0">
                <a:solidFill>
                  <a:srgbClr val="00B0F0"/>
                </a:solidFill>
              </a:rPr>
              <a:t>Удовлетворение первичных потребностей: </a:t>
            </a:r>
            <a:endParaRPr lang="ru-RU" sz="4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572000" cy="271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548680"/>
            <a:ext cx="4464496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99813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94122"/>
          </a:xfrm>
        </p:spPr>
        <p:txBody>
          <a:bodyPr>
            <a:normAutofit/>
          </a:bodyPr>
          <a:lstStyle/>
          <a:p>
            <a:r>
              <a:rPr lang="ru-RU" sz="5000" u="sng" dirty="0">
                <a:solidFill>
                  <a:srgbClr val="92D050"/>
                </a:solidFill>
              </a:rPr>
              <a:t>Потребность в безопасности</a:t>
            </a:r>
            <a:endParaRPr lang="ru-RU" sz="5000" dirty="0">
              <a:solidFill>
                <a:srgbClr val="92D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2060848"/>
            <a:ext cx="66247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92D050"/>
                </a:solidFill>
              </a:rPr>
              <a:t>- Потребность в защите,</a:t>
            </a:r>
          </a:p>
          <a:p>
            <a:pPr algn="ctr"/>
            <a:r>
              <a:rPr lang="ru-RU" sz="4400" dirty="0">
                <a:solidFill>
                  <a:srgbClr val="92D050"/>
                </a:solidFill>
              </a:rPr>
              <a:t>- Стабильности, </a:t>
            </a:r>
          </a:p>
          <a:p>
            <a:pPr algn="ctr"/>
            <a:r>
              <a:rPr lang="ru-RU" sz="4400" dirty="0">
                <a:solidFill>
                  <a:srgbClr val="92D050"/>
                </a:solidFill>
              </a:rPr>
              <a:t>- Уверенности в будущем,</a:t>
            </a:r>
          </a:p>
          <a:p>
            <a:pPr algn="ctr"/>
            <a:r>
              <a:rPr lang="ru-RU" sz="4400" dirty="0">
                <a:solidFill>
                  <a:srgbClr val="92D050"/>
                </a:solidFill>
              </a:rPr>
              <a:t> - Потребность сохранения здоровья и др. </a:t>
            </a:r>
          </a:p>
        </p:txBody>
      </p:sp>
    </p:spTree>
    <p:extLst>
      <p:ext uri="{BB962C8B-B14F-4D97-AF65-F5344CB8AC3E}">
        <p14:creationId xmlns:p14="http://schemas.microsoft.com/office/powerpoint/2010/main" val="146322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ользователь\Desktop\волонтеры - проект\7-0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9" y="3026840"/>
            <a:ext cx="4464496" cy="383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C:\Users\Пользователь\Desktop\волонтеры - проект\256420_575904b4a78fe575904b4a793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04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Пользователь\Desktop\волонтеры - проект\1445591368_istock_000011464574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443633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6717432" cy="198884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Кто считается волонтером?/Суть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волонтерства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916832"/>
            <a:ext cx="8640960" cy="475252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/>
              <a:t> </a:t>
            </a:r>
          </a:p>
          <a:p>
            <a:pPr>
              <a:buNone/>
            </a:pPr>
            <a:r>
              <a:rPr lang="ru-RU" sz="3000" b="1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sz="3000" dirty="0"/>
              <a:t> - это неоплачиваемая, сознательная, добровольная деятельность на благо других. </a:t>
            </a:r>
          </a:p>
          <a:p>
            <a:pPr>
              <a:buNone/>
            </a:pPr>
            <a:endParaRPr lang="ru-RU" sz="3000" dirty="0"/>
          </a:p>
          <a:p>
            <a:pPr>
              <a:buNone/>
            </a:pPr>
            <a:r>
              <a:rPr lang="ru-RU" sz="3000" b="1" dirty="0"/>
              <a:t>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</a:rPr>
              <a:t>Волонтер</a:t>
            </a:r>
            <a:r>
              <a:rPr lang="ru-RU" sz="3000" dirty="0"/>
              <a:t> - это человек, который бесплатно помогает другому человеку или организации. Бесплатно - не значит даром. В ответ он получает новую профессию или избавление от одиночества, или чувство нужности кому-то и еще много всего полезного.</a:t>
            </a:r>
            <a:br>
              <a:rPr lang="ru-RU" sz="3000" dirty="0"/>
            </a:br>
            <a:endParaRPr lang="ru-RU" sz="3000" dirty="0"/>
          </a:p>
        </p:txBody>
      </p:sp>
      <p:pic>
        <p:nvPicPr>
          <p:cNvPr id="25602" name="Picture 2" descr="https://im0-tub-ru.yandex.net/i?id=9cf16c370ba605168474a6abd6c6a8e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232248" cy="2107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359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u="sng" dirty="0">
                <a:solidFill>
                  <a:srgbClr val="FFFF00"/>
                </a:solidFill>
              </a:rPr>
              <a:t>Потребность в принадлежности и любви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83568" y="2564904"/>
            <a:ext cx="79928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Всем</a:t>
            </a:r>
            <a:r>
              <a:rPr kumimoji="0" lang="ru-RU" sz="4000" b="0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 хочется чувствовать себя в обществе нужным,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Чувствовать себя своим среди своих.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Любить и быть любимым.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6541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87556"/>
            <a:ext cx="4320480" cy="314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318708" cy="328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154559"/>
          </a:xfrm>
        </p:spPr>
        <p:txBody>
          <a:bodyPr/>
          <a:lstStyle/>
          <a:p>
            <a:r>
              <a:rPr lang="ru-RU" u="sng" dirty="0">
                <a:solidFill>
                  <a:srgbClr val="FE8602"/>
                </a:solidFill>
              </a:rPr>
              <a:t>Потребность в уважении</a:t>
            </a:r>
            <a:endParaRPr lang="ru-RU" dirty="0">
              <a:solidFill>
                <a:srgbClr val="FE860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772816"/>
            <a:ext cx="7128792" cy="388843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>
                <a:solidFill>
                  <a:srgbClr val="FE8602"/>
                </a:solidFill>
              </a:rPr>
              <a:t>Работа представителем организации во время контактов с внешними лицами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FE8602"/>
                </a:solidFill>
              </a:rPr>
              <a:t>Работа в качестве руководителя, ответственного за ход и результаты коллективной деятельности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FE8602"/>
                </a:solidFill>
              </a:rPr>
              <a:t>Почёт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Пользователь\Desktop\волонтеры - проект\krossnaciy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846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5" name="Picture 3" descr="C:\Users\Пользователь\Desktop\волонтеры - проект\evrogimnaziya-i-shahma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56992"/>
            <a:ext cx="5904656" cy="3314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IMG_13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3547" y="332656"/>
            <a:ext cx="4080453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rgbClr val="F52913"/>
                </a:solidFill>
              </a:rPr>
              <a:t>Познавательная потребность</a:t>
            </a:r>
            <a:endParaRPr lang="ru-RU" dirty="0">
              <a:solidFill>
                <a:srgbClr val="F5291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988840"/>
            <a:ext cx="7992888" cy="34563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dirty="0">
                <a:solidFill>
                  <a:srgbClr val="F52913"/>
                </a:solidFill>
              </a:rPr>
              <a:t>Человек нуждается в знаниях </a:t>
            </a:r>
          </a:p>
          <a:p>
            <a:pPr algn="ctr"/>
            <a:r>
              <a:rPr lang="ru-RU" sz="3600" dirty="0">
                <a:solidFill>
                  <a:srgbClr val="F52913"/>
                </a:solidFill>
              </a:rPr>
              <a:t>В умении этими  знаниями  распоряжаться </a:t>
            </a:r>
          </a:p>
          <a:p>
            <a:pPr algn="ctr"/>
            <a:endParaRPr lang="ru-RU" sz="3600" dirty="0">
              <a:solidFill>
                <a:srgbClr val="F52913"/>
              </a:solidFill>
            </a:endParaRPr>
          </a:p>
          <a:p>
            <a:pPr algn="ctr">
              <a:buNone/>
            </a:pPr>
            <a:r>
              <a:rPr lang="ru-RU" sz="3600" u="sng" dirty="0">
                <a:solidFill>
                  <a:srgbClr val="F52913"/>
                </a:solidFill>
              </a:rPr>
              <a:t>Другими словами –  это самореализация</a:t>
            </a:r>
            <a:endParaRPr lang="ru-RU" sz="3600" dirty="0">
              <a:solidFill>
                <a:srgbClr val="F5291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888432" cy="291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pp.vk.me/c837628/v837628982/e47e/iCCRl3z4Bb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717032"/>
            <a:ext cx="46085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C:\Users\Пользователь\Desktop\Волонтёры\фото\Школа волонтёра\9CDxbzKse7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 descr="C:\Users\Пользователь\Desktop\Волонтёры\фото\Школа волонтёра\VxQ-s4CThY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2656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Принципы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волонтерства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331236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Всегда уважать права, достоинства, национальные и культурные особенности других людей.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Пропаганда здорового образа жизни. Волонтеры не курят и не употребляют спиртные напитки.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Всегда проявлять доброжелательность. Нельзя употреблять слова и выражения, которые могут обидеть или навредить другому человеку.</a:t>
            </a:r>
          </a:p>
          <a:p>
            <a:pPr lvl="0"/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– это законный путь участия в жизни общества.</a:t>
            </a:r>
          </a:p>
          <a:p>
            <a:pPr lvl="0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Волонтер всегда имеет право выбора.</a:t>
            </a:r>
          </a:p>
          <a:p>
            <a:endParaRPr lang="ru-RU" dirty="0"/>
          </a:p>
        </p:txBody>
      </p:sp>
      <p:pic>
        <p:nvPicPr>
          <p:cNvPr id="13318" name="Picture 6" descr="https://im0-tub-ru.yandex.net/i?id=4a0dcca4b23729409c5d6d4b488a913d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327210"/>
            <a:ext cx="4104456" cy="253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308304" cy="16288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Виды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волонтерства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5445224"/>
          </a:xfrm>
        </p:spPr>
        <p:txBody>
          <a:bodyPr>
            <a:noAutofit/>
          </a:bodyPr>
          <a:lstStyle/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По направлению деятельности: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социальное, спортивное, виртуальное, экологическое, строительное, сельскохозяйственное, концертное, культурное, образовательное и офисное 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По месту нахождения участника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добровольной организации: городские, иногородние и международные волонтеры.</a:t>
            </a:r>
          </a:p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По типам оказанных услуг и выполненных работ: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сопровождение, перевозка, общение со слепыми и глухонемыми, уход за лежачими больными, встреча на вокзале или в аэропорту, обслуживание зрителей, телефонное дежурство и мн.другое.</a:t>
            </a:r>
          </a:p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По наименованию мероприятия: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фестивальные, олимпийские и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</a:rPr>
              <a:t>паралимпийские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волонтеры.</a:t>
            </a:r>
          </a:p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По количеству задействованных людей: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индивидуальное, совместное или групповое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По принадлежности волонтера к организации: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школьные, церковные, корпоративные, вузовские,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</a:rPr>
              <a:t>оргкомитетовские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волонтеры.</a:t>
            </a:r>
          </a:p>
          <a:p>
            <a:pPr lvl="0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В зависимости от типа финансирования: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</a:rPr>
              <a:t>самообеспечении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и дотационные.</a:t>
            </a:r>
          </a:p>
          <a:p>
            <a:endParaRPr lang="ru-RU" sz="2000" dirty="0"/>
          </a:p>
        </p:txBody>
      </p:sp>
      <p:pic>
        <p:nvPicPr>
          <p:cNvPr id="12290" name="Picture 2" descr="http://mamipapi.ru/sites/default/files/image/news/blog1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96" y="72008"/>
            <a:ext cx="2575342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Формы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волонтерства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24036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Индивидуальная добровольческая деятельность.</a:t>
            </a:r>
          </a:p>
          <a:p>
            <a:pPr lvl="0"/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Волонтерская деятельность в составе группы добровольцев.</a:t>
            </a:r>
          </a:p>
          <a:p>
            <a:pPr lvl="0"/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Добровольческая деятельность через волонтерскую организацию.</a:t>
            </a:r>
          </a:p>
          <a:p>
            <a:endParaRPr lang="ru-RU" sz="3600" dirty="0"/>
          </a:p>
        </p:txBody>
      </p:sp>
      <p:pic>
        <p:nvPicPr>
          <p:cNvPr id="29698" name="Picture 2" descr="http://www.svichado.kyivlibs.org.ua/wp-content/uploads/2016/11/99952-300x1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509120"/>
            <a:ext cx="3347864" cy="1954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avk.org.ua/wp-content/uploads/2016/10/oudervereni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509120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im0-tub-ru.yandex.net/i?id=fd5ead321f68b0efaec3a7cfb0e17ab6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81128"/>
            <a:ext cx="2888321" cy="192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Почему люди становятся волонтерами?/Мотивы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-Благородная идея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-Психологическая потребность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-Осознание собственной значимости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-Потребность в общении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-Поиск новых возможностей и интересов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-Возможность заработать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-Карьерный рост и самореализация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-Желание поделится собственным опытом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-Доступ к ресурсам </a:t>
            </a:r>
          </a:p>
        </p:txBody>
      </p:sp>
      <p:pic>
        <p:nvPicPr>
          <p:cNvPr id="28674" name="Picture 2" descr="http://xn----7sbdjfvh2beani9f.xn--p1ai/wp-content/uploads/2016/02/dodrovol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484784"/>
            <a:ext cx="2520280" cy="2214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0" y="548680"/>
            <a:ext cx="4248472" cy="5400600"/>
          </a:xfrm>
        </p:spPr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Слово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волонтер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произошло от французского </a:t>
            </a:r>
            <a:r>
              <a:rPr lang="ru-RU" b="1" u="sng" dirty="0" err="1">
                <a:solidFill>
                  <a:schemeClr val="accent1">
                    <a:lumMod val="75000"/>
                  </a:schemeClr>
                </a:solidFill>
              </a:rPr>
              <a:t>volontaire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которое в свою очередь произошло от латинского </a:t>
            </a:r>
            <a:r>
              <a:rPr lang="ru-RU" b="1" u="sng" dirty="0" err="1">
                <a:solidFill>
                  <a:schemeClr val="accent1">
                    <a:lumMod val="75000"/>
                  </a:schemeClr>
                </a:solidFill>
              </a:rPr>
              <a:t>voluntarius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и в дословном переводе означает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доброволец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В 18-19 веках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волонтерами назывались люди,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</a:rPr>
              <a:t>добровольно поступившие на военную службу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5366" name="Picture 6" descr="https://upload.wikimedia.org/wikipedia/commons/thumb/d/d6/German_volunteers%3B_raw_recruits_for_the_Greek_forces%2C_War_of_1897.jpg/466px-German_volunteers%3B_raw_recruits_for_the_Greek_forces%2C_War_of_1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248472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Заблуждения о волонтерах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7715200" cy="14401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1.Благотворительность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– это занятие для миллионеров или их жен, которым нечем заняться</a:t>
            </a:r>
          </a:p>
        </p:txBody>
      </p:sp>
      <p:pic>
        <p:nvPicPr>
          <p:cNvPr id="27650" name="Picture 2" descr="http://cdn1-a.production.liputan6.static6.com/medias/69518/big/miliarder-13041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08920"/>
            <a:ext cx="7128792" cy="3912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2.Добровольный труд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– обязанность школьников и студентов</a:t>
            </a:r>
          </a:p>
        </p:txBody>
      </p:sp>
      <p:pic>
        <p:nvPicPr>
          <p:cNvPr id="6" name="Рисунок 5" descr="закон о волонтерской деятельнос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6409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3.Волонтеры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– это героические и жертвенные люди, готовые бесплатно «вкалывать» на благо других</a:t>
            </a:r>
          </a:p>
        </p:txBody>
      </p:sp>
      <p:pic>
        <p:nvPicPr>
          <p:cNvPr id="31748" name="Picture 4" descr="https://samizdatt.net/uploads/posts/2016-10/1477356966_12_letnej_irkutjanke_uspeshno_transplantirovali_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756084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4310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Начало пути. С чего начать?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Нужно выбрать волонтерскую организацию и деятельность по интересам</a:t>
            </a:r>
          </a:p>
        </p:txBody>
      </p:sp>
      <p:pic>
        <p:nvPicPr>
          <p:cNvPr id="34818" name="Picture 2" descr="C:\Users\user\Desktop\Картинки и фото\вол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540"/>
          <a:stretch>
            <a:fillRect/>
          </a:stretch>
        </p:blipFill>
        <p:spPr bwMode="auto">
          <a:xfrm>
            <a:off x="395536" y="2060848"/>
            <a:ext cx="3096344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волонтеры животных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060848"/>
            <a:ext cx="525658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Стоит познакомиться с кем-нибудь из уже действующих волонтеров и не стесняться задавать интересующие вопросы</a:t>
            </a:r>
          </a:p>
        </p:txBody>
      </p:sp>
      <p:pic>
        <p:nvPicPr>
          <p:cNvPr id="4" name="Рисунок 3" descr="помощь волонтеров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852936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 стоит переоценивать свои возможности.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не должно мешать учебе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48200" y="2564904"/>
            <a:ext cx="4038600" cy="35612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/>
              <a:t>  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Чтобы энтузиазм не пропал со временем, нужно правильно оценивать и распределять собственные силы.</a:t>
            </a:r>
          </a:p>
        </p:txBody>
      </p:sp>
      <p:pic>
        <p:nvPicPr>
          <p:cNvPr id="35842" name="Picture 2" descr="http://volonter16.ru/assets/images/news/nabchel/NIIS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4763767" cy="4077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52928" cy="324036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ВОЛОНТЁРСКИЕ  ОБЪЕДИНЕНИЯ   И ОТРЯДЫ,  ДЕЙСТВУЮЩИЕ   НА ТЕРРИТОРИИ   ГОРОДСКОГО   ОКРУГА   РЕВДА   </a:t>
            </a:r>
            <a:br>
              <a:rPr lang="ru-RU" sz="4400" b="1" dirty="0">
                <a:solidFill>
                  <a:srgbClr val="002060"/>
                </a:solidFill>
                <a:latin typeface="Arial Narrow" pitchFamily="34" charset="0"/>
              </a:rPr>
            </a:br>
            <a:endParaRPr lang="ru-RU" sz="4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" name="Рисунок 3" descr="444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356992"/>
            <a:ext cx="4068296" cy="27732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Пользователь\Desktop\волонтеры - проект\NO703x4fL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256508" cy="312206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79912" y="332657"/>
            <a:ext cx="46085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15 волонтерских отрядов</a:t>
            </a:r>
          </a:p>
          <a:p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1628800"/>
            <a:ext cx="5526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Направления: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-  патриотическая деятельность,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социальная помощь, 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экологическое направление работы,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культурно-досуговое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волонтёрство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профилактика социально-значимых заболеваний</a:t>
            </a:r>
          </a:p>
          <a:p>
            <a:pPr algn="ctr">
              <a:buFontTx/>
              <a:buChar char="-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и пропаганда здорового образа жизни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172819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Постовой отряд кадетских казачьих классов «Звезда»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/>
              <a:t> </a:t>
            </a:r>
            <a:r>
              <a:rPr lang="ru-RU" sz="3200" b="1" dirty="0">
                <a:solidFill>
                  <a:srgbClr val="002060"/>
                </a:solidFill>
              </a:rPr>
              <a:t>МКОУ «СОШ№1»</a:t>
            </a:r>
            <a:endParaRPr lang="ru-RU" sz="3200" dirty="0"/>
          </a:p>
        </p:txBody>
      </p:sp>
      <p:pic>
        <p:nvPicPr>
          <p:cNvPr id="3" name="Picture 2" descr="IMG_23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72408" cy="275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IMG_13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44824"/>
            <a:ext cx="3504389" cy="262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365104"/>
            <a:ext cx="3456384" cy="231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200" b="1" dirty="0">
                <a:solidFill>
                  <a:srgbClr val="002060"/>
                </a:solidFill>
                <a:latin typeface="Arial Narrow" pitchFamily="34" charset="0"/>
              </a:rPr>
              <a:t>Городской молодежный совет.</a:t>
            </a:r>
            <a:br>
              <a:rPr lang="ru-RU" sz="4200" b="1" dirty="0">
                <a:solidFill>
                  <a:srgbClr val="002060"/>
                </a:solidFill>
                <a:latin typeface="Arial Narrow" pitchFamily="34" charset="0"/>
              </a:rPr>
            </a:br>
            <a:endParaRPr lang="ru-RU" sz="4200" dirty="0"/>
          </a:p>
        </p:txBody>
      </p:sp>
      <p:pic>
        <p:nvPicPr>
          <p:cNvPr id="4" name="Рисунок 3" descr="DSCN0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268760"/>
            <a:ext cx="3515883" cy="2636912"/>
          </a:xfrm>
          <a:prstGeom prst="rect">
            <a:avLst/>
          </a:prstGeom>
        </p:spPr>
      </p:pic>
      <p:pic>
        <p:nvPicPr>
          <p:cNvPr id="5" name="Рисунок 4" descr="DSCN1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268760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G:\DCIM\106NIKON\DSCN5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789040"/>
            <a:ext cx="38399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Семь базовых принципов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6264696" cy="594928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800" b="1" i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ДОБРОВОЛЬНОСТЬ и БЕЗВОЗМЕЗДНОСТЬ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работаем круглые сутки, но никогда не берем денег;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НЕЗАВИСИМОСТЬ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Нами руководят нужды, а не короли;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ЕДИНСТВО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 нас много идей, но один идеал;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УНИВЕРСАЛЬНОСТЬ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уважаем нации, но пересекаем границы, чтобы оказать помощь;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ГУМАННОСТЬ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служим людям, а не системам;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БЕСПРИСТРАСТНОСТЬ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заботимся о жертвах - виновных и невиновных;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800" b="1" i="1" u="sng" dirty="0">
                <a:solidFill>
                  <a:schemeClr val="accent1">
                    <a:lumMod val="75000"/>
                  </a:schemeClr>
                </a:solidFill>
              </a:rPr>
              <a:t>НЕЙТРАЛЬНОСТЬ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берем инициативы, но никогда не берем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      стороны</a:t>
            </a:r>
          </a:p>
        </p:txBody>
      </p:sp>
      <p:pic>
        <p:nvPicPr>
          <p:cNvPr id="23554" name="Picture 2" descr="https://im0-tub-ru.yandex.net/i?id=04429dd193578b418fa5eb6e0f7e589f&amp;n=33&amp;h=215&amp;w=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2504" y="2780928"/>
            <a:ext cx="3411496" cy="305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151216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Волонтёрский отряд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«Бригада Быстрого Реагирования»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МКУ «Центр по работе с молодежью»</a:t>
            </a:r>
            <a:endParaRPr lang="ru-RU" sz="3600" dirty="0"/>
          </a:p>
        </p:txBody>
      </p:sp>
      <p:pic>
        <p:nvPicPr>
          <p:cNvPr id="4" name="Рисунок 3" descr="Акция Забота ул.Красноармейская,44 Щичко К.В. 22.04.16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844824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остановка мини-спектакля Про-пасть 14.04.16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21170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гровая-развлекательная программа Добру и пониманию путь открыт с РКСОШ 17.11.16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Волонтёрский отряд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«Патруль добра»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МКУ «Центр по работе с молодежью»</a:t>
            </a:r>
            <a:endParaRPr lang="ru-RU" sz="3600" dirty="0"/>
          </a:p>
        </p:txBody>
      </p:sp>
      <p:pic>
        <p:nvPicPr>
          <p:cNvPr id="3" name="Рисунок 2" descr="20160303_162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80928"/>
            <a:ext cx="4824536" cy="271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0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346721"/>
            <a:ext cx="4464496" cy="251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06084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237626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Волонтёрский отряд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 «Решительные. Мобильные. Творческие»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ГАПОУ СО «</a:t>
            </a:r>
            <a:r>
              <a:rPr lang="ru-RU" sz="3200" b="1" dirty="0" err="1">
                <a:solidFill>
                  <a:srgbClr val="002060"/>
                </a:solidFill>
              </a:rPr>
              <a:t>Ревдинский</a:t>
            </a:r>
            <a:r>
              <a:rPr lang="ru-RU" sz="3200" b="1" dirty="0">
                <a:solidFill>
                  <a:srgbClr val="002060"/>
                </a:solidFill>
              </a:rPr>
              <a:t> многопрофильный техникум»</a:t>
            </a:r>
            <a:endParaRPr lang="ru-RU" sz="3200" dirty="0"/>
          </a:p>
        </p:txBody>
      </p:sp>
      <p:pic>
        <p:nvPicPr>
          <p:cNvPr id="3" name="Рисунок 2" descr="https://pp.vk.me/c837628/v837628982/e47e/iCCRl3z4Bb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248472" cy="272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РАБОЧИЕ\1_fes_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464496" cy="274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2304256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002060"/>
                </a:solidFill>
              </a:rPr>
              <a:t>Волонтёрский отряд «Санация»</a:t>
            </a:r>
            <a:br>
              <a:rPr lang="ru-RU" sz="3000" b="1" dirty="0">
                <a:solidFill>
                  <a:srgbClr val="002060"/>
                </a:solidFill>
              </a:rPr>
            </a:br>
            <a:r>
              <a:rPr lang="ru-RU" sz="3000" b="1" dirty="0">
                <a:solidFill>
                  <a:srgbClr val="002060"/>
                </a:solidFill>
              </a:rPr>
              <a:t> Государственное бюджетное профессиональное образовательное учреждение  «Свердловский областной медицинский колледж»</a:t>
            </a:r>
            <a:endParaRPr lang="ru-RU" sz="30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272" t="14106" r="13332" b="1796"/>
          <a:stretch>
            <a:fillRect/>
          </a:stretch>
        </p:blipFill>
        <p:spPr bwMode="auto">
          <a:xfrm>
            <a:off x="323528" y="2420888"/>
            <a:ext cx="4896544" cy="281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074" y="3789040"/>
            <a:ext cx="3687906" cy="276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223224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Волонтёрский отряд «Восход»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ГБПОУ СО «</a:t>
            </a:r>
            <a:r>
              <a:rPr lang="ru-RU" sz="3600" b="1" dirty="0" err="1">
                <a:solidFill>
                  <a:srgbClr val="002060"/>
                </a:solidFill>
              </a:rPr>
              <a:t>Ревдинский</a:t>
            </a:r>
            <a:r>
              <a:rPr lang="ru-RU" sz="3600" b="1" dirty="0">
                <a:solidFill>
                  <a:srgbClr val="002060"/>
                </a:solidFill>
              </a:rPr>
              <a:t> педагогический колледж»</a:t>
            </a:r>
            <a:br>
              <a:rPr lang="ru-RU" sz="4200" b="1" dirty="0">
                <a:solidFill>
                  <a:srgbClr val="002060"/>
                </a:solidFill>
              </a:rPr>
            </a:br>
            <a:endParaRPr lang="ru-RU" sz="4200" dirty="0"/>
          </a:p>
        </p:txBody>
      </p:sp>
      <p:pic>
        <p:nvPicPr>
          <p:cNvPr id="3" name="Рисунок 5" descr="C:\Documents and Settings\Admin\Рабочий стол\ФОТО 2014-2015\ZxGOAwGMPWo.jpg">
            <a:extLst>
              <a:ext uri="{FF2B5EF4-FFF2-40B4-BE49-F238E27FC236}">
                <a16:creationId xmlns:a16="http://schemas.microsoft.com/office/drawing/2014/main" id="{2DF97EB3-4048-49BB-B3FF-60037A07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916833"/>
            <a:ext cx="446213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C:\Documents and Settings\Admin\Рабочий стол\ФОТО 2014-2015\aTlJVQc9lHE.jpg">
            <a:extLst>
              <a:ext uri="{FF2B5EF4-FFF2-40B4-BE49-F238E27FC236}">
                <a16:creationId xmlns:a16="http://schemas.microsoft.com/office/drawing/2014/main" id="{5DD7F45A-401A-4FCC-A24E-ADD56D54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9422" y="2091084"/>
            <a:ext cx="4043275" cy="241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" descr="C:\Documents and Settings\Admin\Рабочий стол\ЕОН\МАРШ ПОБЕДЫ\ЗНАМЯ ПОБЕДЫ - фото по Акции\квилинг. фото малолетневой\P4300022.JPG">
            <a:extLst>
              <a:ext uri="{FF2B5EF4-FFF2-40B4-BE49-F238E27FC236}">
                <a16:creationId xmlns:a16="http://schemas.microsoft.com/office/drawing/2014/main" id="{83D79DC6-CD51-4FB7-A6CD-C97FCF01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688" y="4493097"/>
            <a:ext cx="3863237" cy="231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5800" cy="11430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Волонтёрский отряд «Патриот»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dirty="0"/>
              <a:t> </a:t>
            </a:r>
            <a:r>
              <a:rPr lang="ru-RU" sz="4400" b="1" dirty="0">
                <a:solidFill>
                  <a:srgbClr val="002060"/>
                </a:solidFill>
              </a:rPr>
              <a:t>МКОУ «СОШ №13»</a:t>
            </a:r>
            <a:endParaRPr lang="ru-RU" sz="4200" dirty="0"/>
          </a:p>
        </p:txBody>
      </p:sp>
      <p:pic>
        <p:nvPicPr>
          <p:cNvPr id="3" name="Рисунок 2" descr="20160623_10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564904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88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3846571" cy="288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Волонтёрский отряд «Луч»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МКОУ «СОШ № 29»</a:t>
            </a:r>
            <a:endParaRPr lang="ru-RU" dirty="0"/>
          </a:p>
        </p:txBody>
      </p:sp>
      <p:pic>
        <p:nvPicPr>
          <p:cNvPr id="3" name="Рисунок 2" descr="1.1-Приняли участие в VII открытом областном конкурсе проектов «Общее дело» - самые юные участники областного конкурса. Проект «А у нас! Гололёд!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060848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 поздравительные газеты для Дома ветеран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772816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Волонтёрский отряд «Бумеранг»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МКОУ «СОШ №7»</a:t>
            </a:r>
            <a:endParaRPr lang="ru-RU" dirty="0"/>
          </a:p>
        </p:txBody>
      </p:sp>
      <p:pic>
        <p:nvPicPr>
          <p:cNvPr id="3" name="Picture 3" descr="J:\Высади дерево-2014\IMG_6639.JPG">
            <a:extLst>
              <a:ext uri="{FF2B5EF4-FFF2-40B4-BE49-F238E27FC236}">
                <a16:creationId xmlns:a16="http://schemas.microsoft.com/office/drawing/2014/main" id="{0A824958-DF4B-42C7-9811-E451CFD8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970" y="1475656"/>
            <a:ext cx="3758164" cy="2169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Злобины\Desktop\фото будь здоров\DSC05539.JPG">
            <a:extLst>
              <a:ext uri="{FF2B5EF4-FFF2-40B4-BE49-F238E27FC236}">
                <a16:creationId xmlns:a16="http://schemas.microsoft.com/office/drawing/2014/main" id="{04156072-B5B9-4198-AD90-3DD36813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1556792"/>
            <a:ext cx="4588842" cy="258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K:\волонт\DSCN3369.JPG">
            <a:extLst>
              <a:ext uri="{FF2B5EF4-FFF2-40B4-BE49-F238E27FC236}">
                <a16:creationId xmlns:a16="http://schemas.microsoft.com/office/drawing/2014/main" id="{B4D50A1E-E957-4862-8C5E-39217C38A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2331" y="4141095"/>
            <a:ext cx="4574337" cy="269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57320" cy="215111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Детская общественная организация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«Добрые дети мира».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«СОШ №3 с углубленным изучением отдельных предметов имени Героя России Игоря </a:t>
            </a:r>
            <a:r>
              <a:rPr lang="ru-RU" sz="3200" b="1" dirty="0" err="1">
                <a:solidFill>
                  <a:srgbClr val="002060"/>
                </a:solidFill>
              </a:rPr>
              <a:t>Ржавтина</a:t>
            </a:r>
            <a:r>
              <a:rPr lang="ru-RU" sz="3200" b="1" dirty="0">
                <a:solidFill>
                  <a:srgbClr val="002060"/>
                </a:solidFill>
              </a:rPr>
              <a:t>».</a:t>
            </a:r>
            <a:endParaRPr lang="ru-RU" sz="3200" dirty="0"/>
          </a:p>
        </p:txBody>
      </p:sp>
      <p:pic>
        <p:nvPicPr>
          <p:cNvPr id="4" name="Рисунок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4536504" cy="340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3" cstate="print"/>
          <a:srcRect b="8267"/>
          <a:stretch>
            <a:fillRect/>
          </a:stretch>
        </p:blipFill>
        <p:spPr bwMode="auto">
          <a:xfrm>
            <a:off x="4427984" y="3140968"/>
            <a:ext cx="4248472" cy="292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51216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Историко-патриотическое объединение «Мы - уральцы».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СОШ №2</a:t>
            </a:r>
            <a:endParaRPr lang="ru-RU" sz="3600" dirty="0"/>
          </a:p>
        </p:txBody>
      </p:sp>
      <p:pic>
        <p:nvPicPr>
          <p:cNvPr id="3" name="Рисунок 2" descr="C:\Users\Home\Desktop\00d5-00009d14-7cf685cc-604x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832"/>
            <a:ext cx="4176464" cy="313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6" descr="C:\Users\Home\Desktop\00dd-00009d1c-a550da3a-604x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229500" cy="31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</a:rPr>
              <a:t>Волонтерство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 в России</a:t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22534" name="Picture 6" descr="http://gov.cap.ru/UserFiles/photo/201412/05/Albom79393/2996104c5a4e29e4da6647433ff7e312.jpg"/>
          <p:cNvPicPr>
            <a:picLocks noChangeAspect="1" noChangeArrowheads="1"/>
          </p:cNvPicPr>
          <p:nvPr/>
        </p:nvPicPr>
        <p:blipFill>
          <a:blip r:embed="rId2" cstate="print"/>
          <a:srcRect l="1852" t="1353" r="926" b="1208"/>
          <a:stretch>
            <a:fillRect/>
          </a:stretch>
        </p:blipFill>
        <p:spPr bwMode="auto">
          <a:xfrm>
            <a:off x="1043608" y="1340768"/>
            <a:ext cx="7245805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135902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Волонтёрский отряд «Морской бриз»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МКОУ «СОШ №2»</a:t>
            </a:r>
            <a:endParaRPr lang="ru-RU" sz="3600" dirty="0"/>
          </a:p>
        </p:txBody>
      </p:sp>
      <p:pic>
        <p:nvPicPr>
          <p:cNvPr id="3" name="Рисунок 1" descr="C:\Users\uzer\Desktop\МОРСКОЙ БРИЗ\Площадка 2016\Фотогалерея\1 июня\DSC05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89040"/>
            <a:ext cx="449329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1" descr="C:\Users\uzer\Desktop\Площадка 2015\Все фото площадка 2015\1 июня фото с ТВ\IMG_3099.JPG"/>
          <p:cNvPicPr>
            <a:picLocks noChangeArrowheads="1"/>
          </p:cNvPicPr>
          <p:nvPr/>
        </p:nvPicPr>
        <p:blipFill>
          <a:blip r:embed="rId3" cstate="print"/>
          <a:srcRect t="-143" r="-53" b="-314"/>
          <a:stretch>
            <a:fillRect/>
          </a:stretch>
        </p:blipFill>
        <p:spPr bwMode="auto">
          <a:xfrm>
            <a:off x="2555776" y="1412776"/>
            <a:ext cx="4068960" cy="25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 descr="C:\Users\uzer\Desktop\МОРСКОЙ БРИЗ\Площадка 2016\Фотогалерея\7 июня\IMG_3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4304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05800" cy="150304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Школьный экологический клуб «Юный эколог»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МАОУ «СОШ № 10»</a:t>
            </a:r>
            <a:endParaRPr lang="ru-RU" sz="3600" dirty="0"/>
          </a:p>
        </p:txBody>
      </p:sp>
      <p:pic>
        <p:nvPicPr>
          <p:cNvPr id="3" name="Рисунок 2" descr="акция Поможем приюту для животныхапрель 201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420888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готовим клумбу к посадке июнь 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29000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63272" cy="135416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Волонтёрский отряд при ЦГБ им. А.С.Пушкина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«Тимуровцы </a:t>
            </a:r>
            <a:r>
              <a:rPr lang="en-US" sz="3200" dirty="0">
                <a:solidFill>
                  <a:srgbClr val="002060"/>
                </a:solidFill>
              </a:rPr>
              <a:t>XXI</a:t>
            </a:r>
            <a:r>
              <a:rPr lang="ru-RU" sz="3200" dirty="0">
                <a:solidFill>
                  <a:srgbClr val="002060"/>
                </a:solidFill>
              </a:rPr>
              <a:t> века»</a:t>
            </a:r>
          </a:p>
        </p:txBody>
      </p:sp>
      <p:pic>
        <p:nvPicPr>
          <p:cNvPr id="52226" name="Picture 2" descr="C:\Users\Пользователь\Desktop\Волонтёры\фото\Совет\IMG_3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Пользователь\Desktop\Волонтёры\фото\экскурсия 9 мая\0aWNiV2Cyl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Пользователь\Desktop\Волонтёры\фото\экскурсия 9 мая\IMG-20170903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9" name="Picture 5" descr="C:\Users\Пользователь\Desktop\Волонтёры\фото\буктрейлер\IMG_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77072"/>
            <a:ext cx="378532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449816" cy="4023320"/>
          </a:xfrm>
        </p:spPr>
        <p:txBody>
          <a:bodyPr>
            <a:noAutofit/>
          </a:bodyPr>
          <a:lstStyle/>
          <a:p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Мероприятия, организованные городским штабом волонтёров:</a:t>
            </a: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* Акция «Сирень победы»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* Субботники на мемориалах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* Марафон «Действуй, чтобы жить»</a:t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gQZii2rx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1832">
            <a:off x="467544" y="620688"/>
            <a:ext cx="3995936" cy="2996952"/>
          </a:xfrm>
          <a:prstGeom prst="rect">
            <a:avLst/>
          </a:prstGeom>
        </p:spPr>
      </p:pic>
      <p:pic>
        <p:nvPicPr>
          <p:cNvPr id="3" name="Рисунок 2" descr="qXONRtymw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4515">
            <a:off x="4355976" y="548680"/>
            <a:ext cx="4499992" cy="3374994"/>
          </a:xfrm>
          <a:prstGeom prst="rect">
            <a:avLst/>
          </a:prstGeom>
        </p:spPr>
      </p:pic>
      <p:pic>
        <p:nvPicPr>
          <p:cNvPr id="4" name="Рисунок 3" descr="YPWyAS7sM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645024"/>
            <a:ext cx="4932040" cy="277427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324036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Приходи!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Центр по работе с молодежью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Городской штаб волонтеров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Ул.Жуковского, 22 (центральный вход)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 тел. 5-39-01</a:t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444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573016"/>
            <a:ext cx="3759027" cy="2562406"/>
          </a:xfrm>
          <a:prstGeom prst="rect">
            <a:avLst/>
          </a:prstGeom>
        </p:spPr>
      </p:pic>
      <p:pic>
        <p:nvPicPr>
          <p:cNvPr id="4" name="Picture 6" descr="https://pp.vk.me/c631227/v631227068/39f73/-s8w5FIwsw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4572000" cy="3650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800199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2060"/>
                </a:solidFill>
              </a:rPr>
              <a:t>ВСЕГО ВАМ ДОБРОГО!</a:t>
            </a:r>
          </a:p>
        </p:txBody>
      </p:sp>
      <p:pic>
        <p:nvPicPr>
          <p:cNvPr id="1026" name="Picture 2" descr="C:\Users\user\Desktop\Картинки и фото\вол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886650" cy="4758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Деятельность «Красного креста» и сестер милосердия во времена военных компаний.</a:t>
            </a:r>
          </a:p>
        </p:txBody>
      </p:sp>
      <p:pic>
        <p:nvPicPr>
          <p:cNvPr id="18434" name="Picture 2" descr="http://redcross-mosuvao.ru/images/b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696744" cy="4634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Волонтёрское движение Советского периода в виде субботников</a:t>
            </a:r>
          </a:p>
        </p:txBody>
      </p:sp>
      <p:pic>
        <p:nvPicPr>
          <p:cNvPr id="19458" name="Picture 2" descr="https://im0-tub-ru.yandex.net/i?id=780b86b5ff604861e9897fcb8fb0d30f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02786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Советская пионерия – сбор макулатуры и металлолома</a:t>
            </a:r>
          </a:p>
        </p:txBody>
      </p:sp>
      <p:pic>
        <p:nvPicPr>
          <p:cNvPr id="20482" name="Picture 2" descr="http://suumbike.ru/picture/1077547-metallolom-sovetskie-lozung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221087" cy="3318535"/>
          </a:xfrm>
          <a:prstGeom prst="rect">
            <a:avLst/>
          </a:prstGeom>
          <a:noFill/>
        </p:spPr>
      </p:pic>
      <p:pic>
        <p:nvPicPr>
          <p:cNvPr id="20484" name="Picture 4" descr="http://2.bp.blogspot.com/-Na8LflL8n54/UGyEQxax_8I/AAAAAAAAB-M/wGrHjX_9Zt4/s1600/1969+5%D0%B0+%D0%BA%D0%BB%D0%B0%D1%81%D1%81+%D1%81%D0%BE%D0%B1%D0%B8%D1%80%D0%B0%D0%B5%D1%82+%D0%BC%D0%B5%D1%82%D0%B0%D0%BB%D0%BB%D0%B0%D0%BB%D0%BE%D0%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406221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Советская молодёжь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на Целине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БАМе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6" name="Picture 2" descr="https://im0-tub-ru.yandex.net/i?id=499573dba686a3d39396658ee5504279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968552" cy="4176464"/>
          </a:xfrm>
          <a:prstGeom prst="rect">
            <a:avLst/>
          </a:prstGeom>
          <a:noFill/>
        </p:spPr>
      </p:pic>
      <p:pic>
        <p:nvPicPr>
          <p:cNvPr id="21508" name="Picture 4" descr="http://sovietposters.ru/images/plakat-sssr-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52736"/>
            <a:ext cx="3528392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1045</TotalTime>
  <Words>725</Words>
  <Application>Microsoft Office PowerPoint</Application>
  <PresentationFormat>Экран (4:3)</PresentationFormat>
  <Paragraphs>111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Arial</vt:lpstr>
      <vt:lpstr>Arial Narrow</vt:lpstr>
      <vt:lpstr>Calibri</vt:lpstr>
      <vt:lpstr>Times New Roman</vt:lpstr>
      <vt:lpstr>Тема Office</vt:lpstr>
      <vt:lpstr>«Волонтерство – Добровольчество» </vt:lpstr>
      <vt:lpstr>Кто считается волонтером?/Суть волонтерства </vt:lpstr>
      <vt:lpstr>Презентация PowerPoint</vt:lpstr>
      <vt:lpstr>Семь базовых принципов </vt:lpstr>
      <vt:lpstr>Волонтерство в России </vt:lpstr>
      <vt:lpstr>Деятельность «Красного креста» и сестер милосердия во времена военных компаний.</vt:lpstr>
      <vt:lpstr>Волонтёрское движение Советского периода в виде субботников</vt:lpstr>
      <vt:lpstr>Советская пионерия – сбор макулатуры и металлолома</vt:lpstr>
      <vt:lpstr>Советская молодёжь  на Целине и БАМе</vt:lpstr>
      <vt:lpstr>В 1995 году Государственная дума приняла закон о волонтерской деятельности, который назывался «Об общественных объединениях».  В том же году был принят закон «О благотворительной деятельности и благотворительных организациях», который также регулировал деятельность волонтеров. </vt:lpstr>
      <vt:lpstr>Волонтерство сегодня</vt:lpstr>
      <vt:lpstr>Проблемы волонтерства в России</vt:lpstr>
      <vt:lpstr>Направления волонтерской деятельности</vt:lpstr>
      <vt:lpstr>Презентация PowerPoint</vt:lpstr>
      <vt:lpstr>Презентация PowerPoint</vt:lpstr>
      <vt:lpstr> </vt:lpstr>
      <vt:lpstr>Презентация PowerPoint</vt:lpstr>
      <vt:lpstr>Потребность в безопасности</vt:lpstr>
      <vt:lpstr>Презентация PowerPoint</vt:lpstr>
      <vt:lpstr>Презентация PowerPoint</vt:lpstr>
      <vt:lpstr>Презентация PowerPoint</vt:lpstr>
      <vt:lpstr>Потребность в уважении</vt:lpstr>
      <vt:lpstr>Презентация PowerPoint</vt:lpstr>
      <vt:lpstr>Познавательная потребность</vt:lpstr>
      <vt:lpstr>Презентация PowerPoint</vt:lpstr>
      <vt:lpstr>Принципы волонтерства</vt:lpstr>
      <vt:lpstr>Виды волонтерства</vt:lpstr>
      <vt:lpstr>Формы волонтерства</vt:lpstr>
      <vt:lpstr>Почему люди становятся волонтерами?/Мотивы</vt:lpstr>
      <vt:lpstr>Заблуждения о волонтерах</vt:lpstr>
      <vt:lpstr>2.Добровольный труд – обязанность школьников и студентов</vt:lpstr>
      <vt:lpstr>3.Волонтеры – это героические и жертвенные люди, готовые бесплатно «вкалывать» на благо других</vt:lpstr>
      <vt:lpstr>Начало пути. С чего начать? Нужно выбрать волонтерскую организацию и деятельность по интересам</vt:lpstr>
      <vt:lpstr>Стоит познакомиться с кем-нибудь из уже действующих волонтеров и не стесняться задавать интересующие вопросы</vt:lpstr>
      <vt:lpstr>Не стоит переоценивать свои возможности. Волонтерство не должно мешать учебе</vt:lpstr>
      <vt:lpstr>ВОЛОНТЁРСКИЕ  ОБЪЕДИНЕНИЯ   И ОТРЯДЫ,  ДЕЙСТВУЮЩИЕ   НА ТЕРРИТОРИИ   ГОРОДСКОГО   ОКРУГА   РЕВДА    </vt:lpstr>
      <vt:lpstr>Презентация PowerPoint</vt:lpstr>
      <vt:lpstr>Постовой отряд кадетских казачьих классов «Звезда»  МКОУ «СОШ№1»</vt:lpstr>
      <vt:lpstr>Городской молодежный совет. </vt:lpstr>
      <vt:lpstr>Волонтёрский отряд  «Бригада Быстрого Реагирования» МКУ «Центр по работе с молодежью»</vt:lpstr>
      <vt:lpstr>Волонтёрский отряд  «Патруль добра» МКУ «Центр по работе с молодежью»</vt:lpstr>
      <vt:lpstr>Волонтёрский отряд  «Решительные. Мобильные. Творческие» ГАПОУ СО «Ревдинский многопрофильный техникум»</vt:lpstr>
      <vt:lpstr>Волонтёрский отряд «Санация»  Государственное бюджетное профессиональное образовательное учреждение  «Свердловский областной медицинский колледж»</vt:lpstr>
      <vt:lpstr>Волонтёрский отряд «Восход» ГБПОУ СО «Ревдинский педагогический колледж» </vt:lpstr>
      <vt:lpstr>Волонтёрский отряд «Патриот»  МКОУ «СОШ №13»</vt:lpstr>
      <vt:lpstr>Волонтёрский отряд «Луч» МКОУ «СОШ № 29»</vt:lpstr>
      <vt:lpstr>Волонтёрский отряд «Бумеранг» МКОУ «СОШ №7»</vt:lpstr>
      <vt:lpstr>Детская общественная организация  «Добрые дети мира». «СОШ №3 с углубленным изучением отдельных предметов имени Героя России Игоря Ржавтина».</vt:lpstr>
      <vt:lpstr>Историко-патриотическое объединение «Мы - уральцы». СОШ №2</vt:lpstr>
      <vt:lpstr>Волонтёрский отряд «Морской бриз» МКОУ «СОШ №2»</vt:lpstr>
      <vt:lpstr>Школьный экологический клуб «Юный эколог» МАОУ «СОШ № 10»</vt:lpstr>
      <vt:lpstr>Волонтёрский отряд при ЦГБ им. А.С.Пушкина «Тимуровцы XXI века»</vt:lpstr>
      <vt:lpstr> Мероприятия, организованные городским штабом волонтёров:   * Акция «Сирень победы» * Субботники на мемориалах * Марафон «Действуй, чтобы жить» </vt:lpstr>
      <vt:lpstr>Презентация PowerPoint</vt:lpstr>
      <vt:lpstr>Приходи!  Центр по работе с молодежью Городской штаб волонтеров Ул.Жуковского, 22 (центральный вход)  тел. 5-39-01 </vt:lpstr>
      <vt:lpstr>ВСЕГО ВАМ ДОБРОГО!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«Волонтерство – частная инициатива или организованное движение? Российский опыт»</dc:title>
  <dc:creator>Пользователь</dc:creator>
  <cp:lastModifiedBy>o_tex@mail.ru</cp:lastModifiedBy>
  <cp:revision>115</cp:revision>
  <dcterms:created xsi:type="dcterms:W3CDTF">2017-03-21T17:39:24Z</dcterms:created>
  <dcterms:modified xsi:type="dcterms:W3CDTF">2017-11-02T07:12:06Z</dcterms:modified>
</cp:coreProperties>
</file>