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0" r:id="rId2"/>
    <p:sldId id="304" r:id="rId3"/>
    <p:sldId id="282" r:id="rId4"/>
    <p:sldId id="293" r:id="rId5"/>
    <p:sldId id="294" r:id="rId6"/>
    <p:sldId id="303" r:id="rId7"/>
    <p:sldId id="295" r:id="rId8"/>
    <p:sldId id="309" r:id="rId9"/>
    <p:sldId id="300" r:id="rId10"/>
    <p:sldId id="30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4B827-4A7C-4AB7-A8FF-3690A06A7E7C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11B35-A5CF-4C2A-8864-FF826B4AC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810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35"/>
            <a:ext cx="9143999" cy="6857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-891480"/>
            <a:ext cx="878497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травля (</a:t>
            </a:r>
            <a:r>
              <a:rPr lang="ru-RU" sz="4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интернет –насилие </a:t>
            </a:r>
          </a:p>
          <a:p>
            <a:pPr algn="ctr"/>
            <a:r>
              <a:rPr lang="ru-RU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детьми и подростками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686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9024" y="2132856"/>
            <a:ext cx="87849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-675456"/>
            <a:ext cx="78488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			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Профилактика  Интернет и компьютерной зависимости:</a:t>
            </a:r>
            <a:endParaRPr lang="ru-RU" sz="3200" dirty="0" smtClean="0">
              <a:latin typeface="Arial" panose="020B0604020202020204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124744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Общайтесь с ребенком  (т.к. именно в Интернете дети компенсируют дефицит общения).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Личный пример отношения родителей к интернету, ПК –играм;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Разумное использование ПК, вхождение ребенка в Интернет под контролем родителей;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Ограничение время работы с ПК, обозначив, что это не право, а привилегия;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Использовать ПК как метод поощрения;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Обратить внимание на игры, сайты, которыми интересуется ребенок;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Объяснять ребенку, что если он узнал какую –либо информацию в Интернете, то стоит спросить о ней своих близких, что это не всегда правда;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Убедить ребенка использовать нереальное имя, не сообщать свои личные данные, фото;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Регулярно проверять список контактов у ребенка, что бы убедиться, что он знает всех;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Не бояться спрашивать у ребенка, об увиденном в Интернете;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Использовать средства блокирования нежелательного </a:t>
            </a:r>
            <a:r>
              <a:rPr lang="ru-RU" dirty="0" err="1" smtClean="0">
                <a:latin typeface="Times New Roman" pitchFamily="18" charset="0"/>
              </a:rPr>
              <a:t>контента</a:t>
            </a:r>
            <a:r>
              <a:rPr lang="ru-RU" dirty="0" smtClean="0">
                <a:latin typeface="Times New Roman" pitchFamily="18" charset="0"/>
              </a:rPr>
              <a:t>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Приучить ребенка сообщать об угрозах, и тревогах, связанных с Интернет;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latin typeface="Times New Roman" pitchFamily="18" charset="0"/>
              </a:rPr>
              <a:t>Контролировать ребенка в Интернете с помощью специальных программ обеспечения. Родитель должен быть в курсе с кем и когда общается ребенок.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ru-RU" dirty="0" smtClean="0">
              <a:latin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ru-RU" sz="2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35"/>
            <a:ext cx="9143999" cy="6857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188640"/>
            <a:ext cx="8784976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Бесконтрольность использования: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 начала пользования Интернетом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9-10 лет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Больше 70% детей выходят в интернет в своей комнате или в другой отдельной комнате дома. А значит, имеют возможность находиться в сети без всякого контроля со стороны взрослых; 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Более 50% детей выходят в интернет дома у друзей, где родители также не могут их контролировать;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Чем старше школьники, тем реже взрослые их контролируют: 70% российских школьников 9-10 лет и свыше 90% школьников старше 13 лет пользуются интернетом бесконтрольно – когда рядом нет родителей, старших, учителей. Это дает возможность гораздо длительнее и свободнее «жить в сети», что, в свою очередь, увеличивает вероятность столкновения с рисками. 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35"/>
            <a:ext cx="9143999" cy="6857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188640"/>
            <a:ext cx="878497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и опасности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Интернет-среды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и подростков: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Сексуальный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41% детей сталкивались с сексуальными изображениями в Интернете;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23% детей были жертвами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офлайн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Секстинг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28% российских школьников встречали или получали лично сообщения сексуального характера;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игры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более 50% детей играют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игры,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стратегии,  ГТА и  тратят на это деньги;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с незнакомцами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47% детей признались, что они общались в Интернете с теми, с кем никогда не общались лицом к лицу; каждый пятый ребенок встречается с теми, с кем познакомился в сети;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Опасные сайты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- 46% детей в возрасте 11-16 лет сталкивались с сайтами, несущими угрозу их физическому здоровью и благополучию, а также с сайтами, где пропагандируется насилие и расовая ненависть; каждый четвертый ребенок (26%) сталкивался в сети с обманом и кражей личных данных.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9024" y="2132856"/>
            <a:ext cx="87849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6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БУЛЛИНГ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(от англ.слова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bull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– бык)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 – намеренное и регулярное причинение вреда (запугивание, унижение, физический или психологический террор) одним человеком или группой лиц другому человеку, который не может за себя постоять.</a:t>
            </a:r>
          </a:p>
          <a:p>
            <a:pPr algn="ctr">
              <a:defRPr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КИБЕРБУЛЛИНГ- непрямой, опосредованный по форме взаимодействия вид насилия(Интернет)</a:t>
            </a:r>
          </a:p>
          <a:p>
            <a:pPr algn="ctr"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9024" y="2132856"/>
            <a:ext cx="87849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124744"/>
            <a:ext cx="784887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			КИБЕРБУЛЛИНГ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Жертвой  может стать любой человек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Причиной может стать любой повод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качестве агрессора могут быть как друзья, так и незнакомцы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Отмечается травлей 24 часа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Жертва скрывает факт травли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Противостоять в одиночку невозможно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9024" y="2132856"/>
            <a:ext cx="87849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124744"/>
            <a:ext cx="78488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			КИБЕРБУЛЛИНГ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			«Группы смерти»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потерянное поколение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Разбуди меня в 4.20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Синий кит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Тихий дом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Море китов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f57 #f53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смертельные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хештеги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Ня.Пока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19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9024" y="2132856"/>
            <a:ext cx="87849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124744"/>
            <a:ext cx="78488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			КИБЕРБУЛЛИНГ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pic>
        <p:nvPicPr>
          <p:cNvPr id="9" name="Picture 2" descr="http://cs6.pikabu.ru/post_img/big/2015/03/03/10/1425403617_6151531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9109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3999" cy="6857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9024" y="2132856"/>
            <a:ext cx="87849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20688"/>
            <a:ext cx="78488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		КИБЕРБУЛЛИНГ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как помочь ребенку.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Успокоить. Не ругать.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  Разобраться в ситуации вместе с ним (В чем конфликт, кто участник, что за причина, есть ли угроза жизни).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 Собрать доказательства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Скриншоты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экрана).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   Научить правильно реагировать на агрессора ( игнорирование обидчика, блокировка обидчика, черный список, удаление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аккаунта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   Обратитесь за помощью: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администратору ресурса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 травле участвуют ученики школы – к директору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угроза жизни – в правоохранительные органы, приложив доказательства.</a:t>
            </a:r>
          </a:p>
          <a:p>
            <a:pPr marL="342900" indent="-3429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686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8864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20216"/>
            <a:ext cx="611560" cy="73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9024" y="2132856"/>
            <a:ext cx="87849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-387424"/>
            <a:ext cx="78488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			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Если ребенок подтвердил Вам в разговоре, что он </a:t>
            </a:r>
            <a:r>
              <a:rPr lang="ru-RU" sz="3200" b="1" i="1" dirty="0" smtClean="0"/>
              <a:t>жертва 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буллинга</a:t>
            </a:r>
            <a:endParaRPr lang="ru-RU" sz="3200" dirty="0" smtClean="0">
              <a:latin typeface="Arial" panose="020B0604020202020204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340768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b="1" i="1" dirty="0" smtClean="0"/>
              <a:t> </a:t>
            </a:r>
            <a:r>
              <a:rPr lang="ru-RU" b="1" i="1" u="sng" dirty="0" smtClean="0">
                <a:latin typeface="Times New Roman" pitchFamily="18" charset="0"/>
              </a:rPr>
              <a:t>Скажите</a:t>
            </a:r>
            <a:r>
              <a:rPr lang="ru-RU" u="sng" dirty="0" smtClean="0">
                <a:latin typeface="Times New Roman" pitchFamily="18" charset="0"/>
              </a:rPr>
              <a:t> </a:t>
            </a:r>
            <a:r>
              <a:rPr lang="ru-RU" b="1" i="1" u="sng" dirty="0" smtClean="0">
                <a:latin typeface="Times New Roman" pitchFamily="18" charset="0"/>
              </a:rPr>
              <a:t>ребенку:</a:t>
            </a:r>
            <a:endParaRPr lang="ru-RU" u="sng" dirty="0" smtClean="0">
              <a:latin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</a:rPr>
              <a:t>Я тебе верю</a:t>
            </a:r>
            <a:r>
              <a:rPr lang="ru-RU" dirty="0" smtClean="0">
                <a:latin typeface="Times New Roman" pitchFamily="18" charset="0"/>
              </a:rPr>
              <a:t> (это поможет ребенку понять, что Вы в состоянии помочь ему с его проблемой).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</a:rPr>
              <a:t>Мне жаль, что с тобой это случилось</a:t>
            </a:r>
            <a:r>
              <a:rPr lang="ru-RU" dirty="0" smtClean="0">
                <a:latin typeface="Times New Roman" pitchFamily="18" charset="0"/>
              </a:rPr>
              <a:t> (это поможет  ребенку понять, что Вы пытаетесь понять его чувства).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</a:rPr>
              <a:t>Это не твоя вина</a:t>
            </a:r>
            <a:r>
              <a:rPr lang="ru-RU" i="1" dirty="0" smtClean="0">
                <a:latin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</a:rPr>
              <a:t>  (дайте понять ребенку, что он не одинок в подобной ситуации: многие его сверстники сталкиваются с разными вариантами запугивания или агрессии в тот или иной момент взросления).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</a:rPr>
              <a:t>Хорошо, что ты мне об этом сказал </a:t>
            </a:r>
            <a:r>
              <a:rPr lang="ru-RU" dirty="0" smtClean="0">
                <a:latin typeface="Times New Roman" pitchFamily="18" charset="0"/>
              </a:rPr>
              <a:t>(это поможет  ребенку понять, что он правильно сделал, обратившись за помощью и поддержкой).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</a:rPr>
              <a:t>Я люблю тебя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и постараюсь сделать так, чтобы тебе больше не угрожала опасность</a:t>
            </a:r>
            <a:r>
              <a:rPr lang="ru-RU" dirty="0" smtClean="0">
                <a:latin typeface="Times New Roman" pitchFamily="18" charset="0"/>
              </a:rPr>
              <a:t> (это поможет  ребенку с надеждой посмотреть в будущее и ощутить защиту).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Поговорите с ним о суицидальных чувствах,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обратите на это внимание, даже если это манипуляция.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Вселяйте надежду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словами «Все пройдет», а конкретными альтернативами.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690</Words>
  <Application>Microsoft Office PowerPoint</Application>
  <PresentationFormat>Экран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000</dc:creator>
  <cp:lastModifiedBy>Admin</cp:lastModifiedBy>
  <cp:revision>89</cp:revision>
  <dcterms:created xsi:type="dcterms:W3CDTF">2015-08-13T06:42:05Z</dcterms:created>
  <dcterms:modified xsi:type="dcterms:W3CDTF">2017-09-28T10:48:02Z</dcterms:modified>
</cp:coreProperties>
</file>